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sldIdLst>
    <p:sldId id="319" r:id="rId3"/>
    <p:sldId id="295" r:id="rId4"/>
    <p:sldId id="378" r:id="rId5"/>
    <p:sldId id="279" r:id="rId6"/>
    <p:sldId id="297" r:id="rId7"/>
    <p:sldId id="296" r:id="rId8"/>
    <p:sldId id="294" r:id="rId9"/>
    <p:sldId id="299" r:id="rId10"/>
    <p:sldId id="302" r:id="rId11"/>
    <p:sldId id="379" r:id="rId12"/>
    <p:sldId id="303" r:id="rId13"/>
    <p:sldId id="305" r:id="rId14"/>
    <p:sldId id="304" r:id="rId15"/>
    <p:sldId id="275" r:id="rId16"/>
    <p:sldId id="315" r:id="rId17"/>
    <p:sldId id="300" r:id="rId18"/>
    <p:sldId id="312" r:id="rId19"/>
    <p:sldId id="313" r:id="rId20"/>
    <p:sldId id="314" r:id="rId21"/>
    <p:sldId id="380" r:id="rId22"/>
    <p:sldId id="316" r:id="rId23"/>
    <p:sldId id="317" r:id="rId24"/>
    <p:sldId id="272" r:id="rId25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8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3"/>
    <p:restoredTop sz="96327"/>
  </p:normalViewPr>
  <p:slideViewPr>
    <p:cSldViewPr snapToGrid="0" snapToObjects="1">
      <p:cViewPr varScale="1">
        <p:scale>
          <a:sx n="172" d="100"/>
          <a:sy n="172" d="100"/>
        </p:scale>
        <p:origin x="13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5"/>
          <p:cNvPicPr/>
          <p:nvPr/>
        </p:nvPicPr>
        <p:blipFill>
          <a:blip r:embed="rId14"/>
          <a:stretch/>
        </p:blipFill>
        <p:spPr>
          <a:xfrm>
            <a:off x="6390720" y="360"/>
            <a:ext cx="3688920" cy="2022480"/>
          </a:xfrm>
          <a:prstGeom prst="rect">
            <a:avLst/>
          </a:prstGeom>
          <a:ln>
            <a:noFill/>
          </a:ln>
        </p:spPr>
      </p:pic>
      <p:sp>
        <p:nvSpPr>
          <p:cNvPr id="42" name="Line 1"/>
          <p:cNvSpPr/>
          <p:nvPr/>
        </p:nvSpPr>
        <p:spPr>
          <a:xfrm>
            <a:off x="325080" y="5324760"/>
            <a:ext cx="9396360" cy="0"/>
          </a:xfrm>
          <a:prstGeom prst="line">
            <a:avLst/>
          </a:prstGeom>
          <a:ln w="12600">
            <a:solidFill>
              <a:srgbClr val="0096C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7345440" y="5324760"/>
            <a:ext cx="2375640" cy="21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54000"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700" b="1" strike="noStrike" spc="-1">
                <a:solidFill>
                  <a:srgbClr val="000000"/>
                </a:solidFill>
                <a:latin typeface="Arial"/>
                <a:ea typeface="DejaVu Sans"/>
              </a:rPr>
              <a:t>Universität Konstanz</a:t>
            </a:r>
            <a:endParaRPr lang="de-DE" sz="7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 1"/>
          <p:cNvSpPr/>
          <p:nvPr/>
        </p:nvSpPr>
        <p:spPr>
          <a:xfrm>
            <a:off x="325080" y="5324760"/>
            <a:ext cx="9396360" cy="0"/>
          </a:xfrm>
          <a:prstGeom prst="line">
            <a:avLst/>
          </a:prstGeom>
          <a:ln w="12600">
            <a:solidFill>
              <a:srgbClr val="0096CC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7345440" y="5324760"/>
            <a:ext cx="2375640" cy="21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54000" anchor="b">
            <a:noAutofit/>
          </a:bodyPr>
          <a:lstStyle/>
          <a:p>
            <a:pPr algn="r">
              <a:lnSpc>
                <a:spcPct val="100000"/>
              </a:lnSpc>
            </a:pPr>
            <a:r>
              <a:rPr lang="de-DE" sz="700" b="1" strike="noStrike" spc="-1">
                <a:solidFill>
                  <a:srgbClr val="000000"/>
                </a:solidFill>
                <a:latin typeface="Arial"/>
                <a:ea typeface="DejaVu Sans"/>
              </a:rPr>
              <a:t>Universität Konstanz</a:t>
            </a:r>
            <a:endParaRPr lang="de-DE" sz="7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ascii-code.com/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python.org/3/library/functions.html#ope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2"/>
          <p:cNvSpPr/>
          <p:nvPr/>
        </p:nvSpPr>
        <p:spPr>
          <a:xfrm>
            <a:off x="1528137" y="2361075"/>
            <a:ext cx="6804674" cy="5749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36000" tIns="18000" rIns="36000" bIns="18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rgbClr val="000000"/>
                </a:solidFill>
                <a:latin typeface="Arial"/>
              </a:rPr>
              <a:t>Linguistic Gaming with Python:</a:t>
            </a:r>
            <a:endParaRPr lang="en-US" sz="3500" b="0" strike="noStrike" spc="-1" dirty="0">
              <a:latin typeface="Arial"/>
            </a:endParaRP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1D2FFCFB-254B-5D4A-8FB6-8ADD097444C6}"/>
              </a:ext>
            </a:extLst>
          </p:cNvPr>
          <p:cNvSpPr/>
          <p:nvPr/>
        </p:nvSpPr>
        <p:spPr>
          <a:xfrm>
            <a:off x="1596677" y="3204460"/>
            <a:ext cx="69143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 algn="ctr">
              <a:lnSpc>
                <a:spcPct val="110000"/>
              </a:lnSpc>
              <a:tabLst>
                <a:tab pos="0" algn="l"/>
              </a:tabLst>
            </a:pPr>
            <a:r>
              <a:rPr lang="de-DE" spc="-1" dirty="0">
                <a:solidFill>
                  <a:schemeClr val="bg1">
                    <a:lumMod val="50000"/>
                  </a:schemeClr>
                </a:solidFill>
              </a:rPr>
              <a:t>Qi </a:t>
            </a:r>
            <a:r>
              <a:rPr lang="de-DE" spc="-1" dirty="0" err="1">
                <a:solidFill>
                  <a:schemeClr val="bg1">
                    <a:lumMod val="50000"/>
                  </a:schemeClr>
                </a:solidFill>
              </a:rPr>
              <a:t>Yu</a:t>
            </a:r>
            <a:r>
              <a:rPr lang="de-DE" spc="-1" dirty="0">
                <a:solidFill>
                  <a:schemeClr val="bg1">
                    <a:lumMod val="50000"/>
                  </a:schemeClr>
                </a:solidFill>
              </a:rPr>
              <a:t>, 16.12.2022</a:t>
            </a:r>
            <a:endParaRPr lang="de-DE" sz="1800" b="0" strike="noStrike" spc="-1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73CB6-EDD7-404E-9046-D811B749B5A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25" y="478964"/>
            <a:ext cx="3715743" cy="853779"/>
          </a:xfrm>
          <a:prstGeom prst="rect">
            <a:avLst/>
          </a:prstGeom>
        </p:spPr>
      </p:pic>
      <p:sp>
        <p:nvSpPr>
          <p:cNvPr id="2" name="CustomShape 2">
            <a:extLst>
              <a:ext uri="{FF2B5EF4-FFF2-40B4-BE49-F238E27FC236}">
                <a16:creationId xmlns:a16="http://schemas.microsoft.com/office/drawing/2014/main" id="{26B901D1-1490-7CD9-4DDE-9AD3B834C3E6}"/>
              </a:ext>
            </a:extLst>
          </p:cNvPr>
          <p:cNvSpPr/>
          <p:nvPr/>
        </p:nvSpPr>
        <p:spPr>
          <a:xfrm>
            <a:off x="1436275" y="2936036"/>
            <a:ext cx="7001459" cy="57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36000" tIns="18000" rIns="36000" bIns="1800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500" b="1" spc="-1" dirty="0">
                <a:solidFill>
                  <a:srgbClr val="000000"/>
                </a:solidFill>
                <a:latin typeface="Arial"/>
              </a:rPr>
              <a:t>File Input/Output &amp; Internet Data</a:t>
            </a:r>
            <a:endParaRPr lang="en-US" sz="35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Conducting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Large-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Scale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Text Analysis 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using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File I/O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1000980"/>
            <a:ext cx="849564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rgbClr val="000000"/>
                </a:solidFill>
                <a:sym typeface="Wingdings" pitchFamily="2" charset="2"/>
              </a:rPr>
              <a:t>Goal: 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We need a length-frequency dictionary which looks like the follows: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	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length_freq_dict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= {1: 19, 2: 40, 3: 37, 4: 36, 5: 30, …}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But, when you take a closer look at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alice.txt</a:t>
            </a:r>
            <a:r>
              <a:rPr lang="en-US" sz="1600" spc="-1" dirty="0">
                <a:solidFill>
                  <a:srgbClr val="000000"/>
                </a:solidFill>
              </a:rPr>
              <a:t>: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The part until line 166 and the part starting from line 5408 are preamble and project information, but not main text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We’d rather do some text cleaning before proceeding…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chemeClr val="accent1"/>
                </a:solidFill>
              </a:rPr>
              <a:t>DEMO: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file_io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alice.py</a:t>
            </a:r>
            <a:r>
              <a:rPr lang="en-US" sz="1600" spc="-1" dirty="0">
                <a:solidFill>
                  <a:srgbClr val="000000"/>
                </a:solidFill>
              </a:rPr>
              <a:t> (Part 2)</a:t>
            </a: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Conducting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Large-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Scale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Text Analysis 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using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File I/O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1075320"/>
            <a:ext cx="849564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rgbClr val="000000"/>
                </a:solidFill>
                <a:sym typeface="Wingdings" pitchFamily="2" charset="2"/>
              </a:rPr>
              <a:t>Goal: 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We need a length-frequency dictionary which looks like the follows: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	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length_freq_dict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= {1: 19, 2: 40, 3: 37, 4: 36, 5: 30, …}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286470" lvl="2" indent="-285750">
              <a:lnSpc>
                <a:spcPct val="110000"/>
              </a:lnSpc>
              <a:buClr>
                <a:srgbClr val="009AD1"/>
              </a:buClr>
              <a:buFont typeface="Wingdings" pitchFamily="2" charset="2"/>
              <a:buChar char="à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We need to break each line into words, in order to get the length and frequency of each word.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How? We can 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use 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.split()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, a method for string splitting</a:t>
            </a:r>
            <a:endParaRPr lang="en-US" sz="1600" spc="-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chemeClr val="accent1"/>
                </a:solidFill>
                <a:cs typeface="Courier New" panose="02070309020205020404" pitchFamily="49" charset="0"/>
                <a:sym typeface="Wingdings" pitchFamily="2" charset="2"/>
              </a:rPr>
              <a:t>      DEMO:</a:t>
            </a:r>
            <a:r>
              <a:rPr lang="en-US" sz="1600" spc="-1" dirty="0">
                <a:solidFill>
                  <a:srgbClr val="000000"/>
                </a:solidFill>
              </a:rPr>
              <a:t>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file_io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string_split.py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29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Conducting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Large-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Scale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Text Analysis 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using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File I/O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1082754"/>
            <a:ext cx="849564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rgbClr val="000000"/>
                </a:solidFill>
                <a:sym typeface="Wingdings" pitchFamily="2" charset="2"/>
              </a:rPr>
              <a:t>Goal: 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We need a length-frequency dictionary which looks like the follows: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	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length_freq_dict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= {1: 19, 2: 40, 3: 37, 4: 36, 5: 30, …}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de-DE" sz="1600" b="1" spc="-1" dirty="0">
                <a:solidFill>
                  <a:schemeClr val="accent1"/>
                </a:solidFill>
              </a:rPr>
              <a:t>Hands-On 2</a:t>
            </a:r>
            <a:r>
              <a:rPr lang="en-US" sz="1600" b="1" spc="-1" dirty="0">
                <a:solidFill>
                  <a:schemeClr val="accent1"/>
                </a:solidFill>
              </a:rPr>
              <a:t>: 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You will build your script from Hands-On 1 further. </a:t>
            </a:r>
          </a:p>
          <a:p>
            <a:pPr marL="343620" lvl="2" indent="-342900">
              <a:lnSpc>
                <a:spcPct val="110000"/>
              </a:lnSpc>
              <a:buClr>
                <a:srgbClr val="009AD1"/>
              </a:buClr>
              <a:buAutoNum type="arabicParenR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For each line of the main text (line 166-5408), split the line 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by white space. By doing this, we approximate the procedure of splitting the lines to words.</a:t>
            </a:r>
          </a:p>
          <a:p>
            <a:pPr marL="343620" lvl="2" indent="-342900">
              <a:lnSpc>
                <a:spcPct val="110000"/>
              </a:lnSpc>
              <a:buClr>
                <a:srgbClr val="009AD1"/>
              </a:buClr>
              <a:buAutoNum type="arabicParenR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343620" lvl="2" indent="-342900">
              <a:lnSpc>
                <a:spcPct val="110000"/>
              </a:lnSpc>
              <a:buClr>
                <a:srgbClr val="009AD1"/>
              </a:buClr>
              <a:buAutoNum type="arabicParenR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Then append all words from all lines to a list named 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words</a:t>
            </a:r>
            <a:r>
              <a:rPr lang="en-US" sz="1600" spc="-1" dirty="0">
                <a:solidFill>
                  <a:srgbClr val="000000"/>
                </a:solidFill>
              </a:rPr>
              <a:t>, and use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spc="-1" dirty="0">
                <a:solidFill>
                  <a:srgbClr val="000000"/>
                </a:solidFill>
              </a:rPr>
              <a:t>to check how many words the file has.</a:t>
            </a:r>
          </a:p>
          <a:p>
            <a:pPr marL="343620" lvl="2" indent="-342900">
              <a:lnSpc>
                <a:spcPct val="110000"/>
              </a:lnSpc>
              <a:buClr>
                <a:srgbClr val="009AD1"/>
              </a:buClr>
              <a:buAutoNum type="arabicParenR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343620" lvl="2" indent="-342900">
              <a:lnSpc>
                <a:spcPct val="110000"/>
              </a:lnSpc>
              <a:buClr>
                <a:srgbClr val="009AD1"/>
              </a:buClr>
              <a:buAutoNum type="arabicParenR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Print out all words in 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words</a:t>
            </a:r>
            <a:r>
              <a:rPr lang="en-US" sz="1600" spc="-1" dirty="0">
                <a:solidFill>
                  <a:srgbClr val="000000"/>
                </a:solidFill>
              </a:rPr>
              <a:t> 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      </a:t>
            </a: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18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Conducting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Large-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Scale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Text Analysis 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using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File I/O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956372"/>
            <a:ext cx="849564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rgbClr val="000000"/>
                </a:solidFill>
                <a:sym typeface="Wingdings" pitchFamily="2" charset="2"/>
              </a:rPr>
              <a:t>Goal: 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We need a length-frequency dictionary which looks roughly like the follows: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	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length_freq_dict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= {1: 19, 2: 40, 3: 37, 4: 36, 5: 30, …}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If you have a closer look at the “words” we got from </a:t>
            </a:r>
            <a:r>
              <a:rPr lang="en-US" sz="1600" b="1" spc="-1" dirty="0"/>
              <a:t>.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split()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, you will see that there is one problem: They contain punctuations. 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Principally, we need to strip them. 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But for the purpose of illustrating how to use Python to do large-scale text analysis, we will just pretend that the words are clean, and build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length_freq_dict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 based on them. 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How can we build the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length_freq_dict</a:t>
            </a:r>
            <a:r>
              <a:rPr lang="en-US" sz="1600" spc="-1" dirty="0">
                <a:solidFill>
                  <a:srgbClr val="000000"/>
                </a:solidFill>
              </a:rPr>
              <a:t>? (Time for you to think…) 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chemeClr val="accent1"/>
                </a:solidFill>
                <a:cs typeface="Courier New" panose="02070309020205020404" pitchFamily="49" charset="0"/>
                <a:sym typeface="Wingdings" pitchFamily="2" charset="2"/>
              </a:rPr>
              <a:t>     DEMO:</a:t>
            </a:r>
            <a:r>
              <a:rPr lang="en-US" sz="1600" spc="-1" dirty="0">
                <a:solidFill>
                  <a:srgbClr val="000000"/>
                </a:solidFill>
              </a:rPr>
              <a:t>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file_io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alice.py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pc="-1" dirty="0">
                <a:solidFill>
                  <a:srgbClr val="000000"/>
                </a:solidFill>
              </a:rPr>
              <a:t>(Part 4)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66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2432064" y="2399162"/>
            <a:ext cx="6036820" cy="6745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de-DE" sz="3200" b="1" spc="-1" dirty="0">
                <a:solidFill>
                  <a:srgbClr val="009AD1"/>
                </a:solidFill>
              </a:rPr>
              <a:t>Handle Data </a:t>
            </a:r>
            <a:r>
              <a:rPr lang="de-DE" sz="3200" b="1" spc="-1" dirty="0" err="1">
                <a:solidFill>
                  <a:srgbClr val="009AD1"/>
                </a:solidFill>
              </a:rPr>
              <a:t>from</a:t>
            </a:r>
            <a:r>
              <a:rPr lang="de-DE" sz="3200" b="1" spc="-1" dirty="0">
                <a:solidFill>
                  <a:srgbClr val="009AD1"/>
                </a:solidFill>
              </a:rPr>
              <a:t> Internet </a:t>
            </a:r>
          </a:p>
          <a:p>
            <a:pPr>
              <a:lnSpc>
                <a:spcPct val="95000"/>
              </a:lnSpc>
              <a:tabLst>
                <a:tab pos="0" algn="l"/>
              </a:tabLst>
            </a:pPr>
            <a:endParaRPr lang="de-DE" sz="3200" b="1" spc="-1" dirty="0">
              <a:solidFill>
                <a:srgbClr val="009AD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58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Internet Data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1224000"/>
            <a:ext cx="849564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de-DE" sz="1400" b="1" spc="-1" dirty="0" err="1"/>
              <a:t>Two</a:t>
            </a:r>
            <a:r>
              <a:rPr lang="de-DE" sz="1400" b="1" spc="-1" dirty="0"/>
              <a:t> </a:t>
            </a:r>
            <a:r>
              <a:rPr lang="de-DE" sz="1400" b="1" spc="-1" dirty="0" err="1"/>
              <a:t>things</a:t>
            </a:r>
            <a:r>
              <a:rPr lang="de-DE" sz="1400" b="1" spc="-1" dirty="0"/>
              <a:t> </a:t>
            </a:r>
            <a:r>
              <a:rPr lang="de-DE" sz="1400" b="1" spc="-1" dirty="0" err="1"/>
              <a:t>need</a:t>
            </a:r>
            <a:r>
              <a:rPr lang="de-DE" sz="1400" b="1" spc="-1" dirty="0"/>
              <a:t> </a:t>
            </a:r>
            <a:r>
              <a:rPr lang="de-DE" sz="1400" b="1" spc="-1" dirty="0" err="1"/>
              <a:t>to</a:t>
            </a:r>
            <a:r>
              <a:rPr lang="de-DE" sz="1400" b="1" spc="-1" dirty="0"/>
              <a:t> </a:t>
            </a:r>
            <a:r>
              <a:rPr lang="de-DE" sz="1400" b="1" spc="-1" dirty="0" err="1"/>
              <a:t>be</a:t>
            </a:r>
            <a:r>
              <a:rPr lang="de-DE" sz="1400" b="1" spc="-1" dirty="0"/>
              <a:t> dealt </a:t>
            </a:r>
            <a:r>
              <a:rPr lang="de-DE" sz="1400" b="1" spc="-1" dirty="0" err="1"/>
              <a:t>with</a:t>
            </a:r>
            <a:r>
              <a:rPr lang="de-DE" sz="1400" b="1" spc="-1" dirty="0"/>
              <a:t>, </a:t>
            </a:r>
            <a:r>
              <a:rPr lang="de-DE" sz="1400" b="1" spc="-1" dirty="0" err="1"/>
              <a:t>when</a:t>
            </a:r>
            <a:r>
              <a:rPr lang="de-DE" sz="1400" b="1" spc="-1" dirty="0"/>
              <a:t> </a:t>
            </a:r>
            <a:r>
              <a:rPr lang="de-DE" sz="1400" b="1" spc="-1" dirty="0" err="1"/>
              <a:t>obtaining</a:t>
            </a:r>
            <a:r>
              <a:rPr lang="de-DE" sz="1400" b="1" spc="-1" dirty="0"/>
              <a:t> </a:t>
            </a:r>
            <a:r>
              <a:rPr lang="de-DE" sz="1400" b="1" spc="-1" dirty="0" err="1"/>
              <a:t>data</a:t>
            </a:r>
            <a:r>
              <a:rPr lang="de-DE" sz="1400" b="1" spc="-1" dirty="0"/>
              <a:t> </a:t>
            </a:r>
            <a:r>
              <a:rPr lang="de-DE" sz="1400" b="1" spc="-1" dirty="0" err="1"/>
              <a:t>from</a:t>
            </a:r>
            <a:r>
              <a:rPr lang="de-DE" sz="1400" b="1" spc="-1" dirty="0"/>
              <a:t> </a:t>
            </a:r>
            <a:r>
              <a:rPr lang="de-DE" sz="1400" b="1" spc="-1" dirty="0" err="1"/>
              <a:t>internet</a:t>
            </a:r>
            <a:r>
              <a:rPr lang="en-US" sz="1400" b="1" spc="-1" dirty="0"/>
              <a:t>: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HTML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Text encoding</a:t>
            </a:r>
          </a:p>
        </p:txBody>
      </p:sp>
    </p:spTree>
    <p:extLst>
      <p:ext uri="{BB962C8B-B14F-4D97-AF65-F5344CB8AC3E}">
        <p14:creationId xmlns:p14="http://schemas.microsoft.com/office/powerpoint/2010/main" val="16734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Internet Data: HTML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1224000"/>
            <a:ext cx="942960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de-DE" sz="1400" b="1" spc="-1" dirty="0"/>
              <a:t>HTML (</a:t>
            </a:r>
            <a:r>
              <a:rPr lang="de-DE" sz="1400" b="1" i="1" u="sng" spc="-1" dirty="0"/>
              <a:t>H</a:t>
            </a:r>
            <a:r>
              <a:rPr lang="de-DE" sz="1600" b="1" i="1" dirty="0"/>
              <a:t>yper</a:t>
            </a:r>
            <a:r>
              <a:rPr lang="de-DE" sz="1600" b="1" i="1" u="sng" dirty="0"/>
              <a:t>t</a:t>
            </a:r>
            <a:r>
              <a:rPr lang="de-DE" sz="1600" b="1" i="1" dirty="0"/>
              <a:t>ext </a:t>
            </a:r>
            <a:r>
              <a:rPr lang="de-DE" sz="1600" b="1" i="1" u="sng" dirty="0"/>
              <a:t>M</a:t>
            </a:r>
            <a:r>
              <a:rPr lang="de-DE" sz="1600" b="1" i="1" dirty="0"/>
              <a:t>arkup </a:t>
            </a:r>
            <a:r>
              <a:rPr lang="de-DE" sz="1600" b="1" i="1" u="sng" dirty="0"/>
              <a:t>L</a:t>
            </a:r>
            <a:r>
              <a:rPr lang="de-DE" sz="1600" b="1" i="1" dirty="0"/>
              <a:t>anguage</a:t>
            </a:r>
            <a:r>
              <a:rPr lang="de-DE" sz="1400" b="1" spc="-1" dirty="0"/>
              <a:t>)</a:t>
            </a:r>
            <a:r>
              <a:rPr lang="en-US" sz="1400" b="1" spc="-1" dirty="0"/>
              <a:t>: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The standard markup language for creating web pages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Markup language: A markup language is metadata for annotating a document (i.e. webpage) </a:t>
            </a:r>
          </a:p>
          <a:p>
            <a:pPr marL="457920" lvl="3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                                    It “</a:t>
            </a:r>
            <a:r>
              <a:rPr lang="en-US" sz="1600" spc="-1" dirty="0">
                <a:solidFill>
                  <a:srgbClr val="000000"/>
                </a:solidFill>
              </a:rPr>
              <a:t>tells” the browser how to display the content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chemeClr val="accent1"/>
                </a:solidFill>
                <a:cs typeface="Courier New" panose="02070309020205020404" pitchFamily="49" charset="0"/>
                <a:sym typeface="Wingdings" pitchFamily="2" charset="2"/>
              </a:rPr>
              <a:t>DEMO: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internet_data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simple_html.html</a:t>
            </a:r>
            <a:endParaRPr lang="en-US" sz="1600" spc="-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760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2C8C0FD3-C177-CC4B-A971-222D6500C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2" y="885330"/>
            <a:ext cx="3764283" cy="4078800"/>
          </a:xfrm>
          <a:prstGeom prst="rect">
            <a:avLst/>
          </a:prstGeom>
        </p:spPr>
      </p:pic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Internet Data: HTML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1224000"/>
            <a:ext cx="849564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A7412100-16AB-F340-A1C0-320CA6C6BAE1}"/>
              </a:ext>
            </a:extLst>
          </p:cNvPr>
          <p:cNvSpPr/>
          <p:nvPr/>
        </p:nvSpPr>
        <p:spPr>
          <a:xfrm>
            <a:off x="4483047" y="455284"/>
            <a:ext cx="5167586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lang="de-DE" sz="1600" dirty="0" err="1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spc="-1" dirty="0">
                <a:solidFill>
                  <a:srgbClr val="000000"/>
                </a:solidFill>
              </a:rPr>
              <a:t>: declaring that this document is an HTML5 document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&lt;!-- … --&gt; </a:t>
            </a:r>
            <a:r>
              <a:rPr lang="en-US" sz="1600" spc="-1" dirty="0">
                <a:solidFill>
                  <a:srgbClr val="000000"/>
                </a:solidFill>
              </a:rPr>
              <a:t>: marks a comment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dirty="0" err="1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spc="-1" dirty="0">
                <a:solidFill>
                  <a:srgbClr val="000000"/>
                </a:solidFill>
              </a:rPr>
              <a:t>: the root element of an HTML page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dirty="0" err="1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spc="-1" dirty="0">
                <a:solidFill>
                  <a:srgbClr val="000000"/>
                </a:solidFill>
              </a:rPr>
              <a:t>: contains meta information about the page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spc="-1" dirty="0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spc="-1" dirty="0">
                <a:solidFill>
                  <a:srgbClr val="000000"/>
                </a:solidFill>
              </a:rPr>
              <a:t>  : specifies a title for the HTML page (which is shown in the browser's title bar or in the page's tab)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spc="-1" dirty="0" err="1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spc="-1" dirty="0">
                <a:solidFill>
                  <a:srgbClr val="000000"/>
                </a:solidFill>
              </a:rPr>
              <a:t>: defines the document's body, and is a container for all the visible contents, such as headings, paragraphs, images, hyperlinks, tables, lists, etc.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spc="-1" dirty="0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h1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sz="1600" spc="-1" dirty="0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600" spc="-1" dirty="0">
                <a:solidFill>
                  <a:srgbClr val="000000"/>
                </a:solidFill>
              </a:rPr>
              <a:t>:  define headings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spc="-1" dirty="0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spc="-1" dirty="0">
                <a:solidFill>
                  <a:srgbClr val="000000"/>
                </a:solidFill>
              </a:rPr>
              <a:t> : defines a paragraph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spc="-1" dirty="0" err="1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ol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spc="-1" dirty="0">
                <a:solidFill>
                  <a:srgbClr val="000000"/>
                </a:solidFill>
              </a:rPr>
              <a:t> : defines an ordered list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spc="-1" dirty="0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spc="-1" dirty="0">
                <a:solidFill>
                  <a:srgbClr val="000000"/>
                </a:solidFill>
              </a:rPr>
              <a:t> : defines a list item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spc="-1" dirty="0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spc="-1" dirty="0">
                <a:solidFill>
                  <a:srgbClr val="000000"/>
                </a:solidFill>
              </a:rPr>
              <a:t> : defines a hyperlink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DE" sz="1600" spc="-1" dirty="0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strong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sz="1600" spc="-1" dirty="0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sz="1600" spc="-1" dirty="0" err="1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de-DE" sz="1600" spc="-1" dirty="0">
                <a:solidFill>
                  <a:srgbClr val="174A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600" spc="-1" dirty="0">
                <a:solidFill>
                  <a:srgbClr val="000000"/>
                </a:solidFill>
              </a:rPr>
              <a:t>: define fonts</a:t>
            </a: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2F8B0A-6FFF-3641-BD9B-B90BD58890E2}"/>
              </a:ext>
            </a:extLst>
          </p:cNvPr>
          <p:cNvSpPr/>
          <p:nvPr/>
        </p:nvSpPr>
        <p:spPr>
          <a:xfrm>
            <a:off x="881028" y="1488483"/>
            <a:ext cx="487236" cy="1868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464E964-F71C-6042-93EF-481537E1676C}"/>
              </a:ext>
            </a:extLst>
          </p:cNvPr>
          <p:cNvSpPr/>
          <p:nvPr/>
        </p:nvSpPr>
        <p:spPr>
          <a:xfrm>
            <a:off x="2264368" y="1495157"/>
            <a:ext cx="487236" cy="1868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E2870CA-D8E8-CF4F-9415-D8D6E8C894C3}"/>
              </a:ext>
            </a:extLst>
          </p:cNvPr>
          <p:cNvSpPr txBox="1"/>
          <p:nvPr/>
        </p:nvSpPr>
        <p:spPr>
          <a:xfrm>
            <a:off x="2718234" y="1399726"/>
            <a:ext cx="2417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paired tags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FEE399D-9FF2-734F-8866-394BC748862B}"/>
              </a:ext>
            </a:extLst>
          </p:cNvPr>
          <p:cNvSpPr/>
          <p:nvPr/>
        </p:nvSpPr>
        <p:spPr>
          <a:xfrm>
            <a:off x="1070760" y="4274737"/>
            <a:ext cx="1825951" cy="186804"/>
          </a:xfrm>
          <a:prstGeom prst="rect">
            <a:avLst/>
          </a:prstGeom>
          <a:noFill/>
          <a:ln>
            <a:solidFill>
              <a:srgbClr val="C98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BF0EE4-9E9E-004E-ABCE-307AE0FA913A}"/>
              </a:ext>
            </a:extLst>
          </p:cNvPr>
          <p:cNvSpPr txBox="1"/>
          <p:nvPr/>
        </p:nvSpPr>
        <p:spPr>
          <a:xfrm>
            <a:off x="1960376" y="4408838"/>
            <a:ext cx="1250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98D00"/>
                </a:solidFill>
              </a:rPr>
              <a:t>tag attribute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FAD454E-2923-164C-A7F9-028C693A486E}"/>
              </a:ext>
            </a:extLst>
          </p:cNvPr>
          <p:cNvSpPr/>
          <p:nvPr/>
        </p:nvSpPr>
        <p:spPr>
          <a:xfrm>
            <a:off x="2718234" y="2467091"/>
            <a:ext cx="298619" cy="1868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4C4EB8C-91A5-324D-9346-F6A6CC692A0B}"/>
              </a:ext>
            </a:extLst>
          </p:cNvPr>
          <p:cNvSpPr txBox="1"/>
          <p:nvPr/>
        </p:nvSpPr>
        <p:spPr>
          <a:xfrm>
            <a:off x="3016853" y="2399393"/>
            <a:ext cx="2417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unpaired tag</a:t>
            </a:r>
          </a:p>
        </p:txBody>
      </p:sp>
    </p:spTree>
    <p:extLst>
      <p:ext uri="{BB962C8B-B14F-4D97-AF65-F5344CB8AC3E}">
        <p14:creationId xmlns:p14="http://schemas.microsoft.com/office/powerpoint/2010/main" val="188844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Internet Data: HTML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1142226"/>
            <a:ext cx="849564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de-DE" sz="1400" b="1" spc="-1" dirty="0" err="1"/>
              <a:t>Retrieving</a:t>
            </a:r>
            <a:r>
              <a:rPr lang="de-DE" sz="1400" b="1" spc="-1" dirty="0"/>
              <a:t> a </a:t>
            </a:r>
            <a:r>
              <a:rPr lang="de-DE" sz="1400" b="1" spc="-1" dirty="0" err="1"/>
              <a:t>website</a:t>
            </a:r>
            <a:r>
              <a:rPr lang="de-DE" sz="1400" b="1" spc="-1" dirty="0"/>
              <a:t> and </a:t>
            </a:r>
            <a:r>
              <a:rPr lang="de-DE" sz="1400" b="1" spc="-1" dirty="0" err="1"/>
              <a:t>parsing</a:t>
            </a:r>
            <a:r>
              <a:rPr lang="de-DE" sz="1400" b="1" spc="-1" dirty="0"/>
              <a:t> </a:t>
            </a:r>
            <a:r>
              <a:rPr lang="de-DE" sz="1400" b="1" spc="-1" dirty="0" err="1"/>
              <a:t>the</a:t>
            </a:r>
            <a:r>
              <a:rPr lang="de-DE" sz="1400" b="1" spc="-1" dirty="0"/>
              <a:t> HTML: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We will use: 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the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urllib.request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retrieving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website</a:t>
            </a:r>
            <a:endParaRPr lang="de-DE" dirty="0"/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BeautifulSoup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bs4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parsing</a:t>
            </a:r>
            <a:r>
              <a:rPr lang="de-DE" dirty="0"/>
              <a:t> HTML</a:t>
            </a:r>
            <a:endParaRPr lang="de-DE" sz="1600" dirty="0"/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chemeClr val="accent1"/>
                </a:solidFill>
                <a:cs typeface="Courier New" panose="02070309020205020404" pitchFamily="49" charset="0"/>
                <a:sym typeface="Wingdings" pitchFamily="2" charset="2"/>
              </a:rPr>
              <a:t>DEMO: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internet_data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web.py</a:t>
            </a:r>
            <a:endParaRPr lang="en-US" sz="1600" spc="-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47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trike="noStrike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Internet Data: Text E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ncoding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795665"/>
            <a:ext cx="8495640" cy="45470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de-DE" sz="1600" b="1" spc="-1" dirty="0" err="1"/>
              <a:t>How</a:t>
            </a:r>
            <a:r>
              <a:rPr lang="de-DE" sz="1600" b="1" spc="-1" dirty="0"/>
              <a:t> </a:t>
            </a:r>
            <a:r>
              <a:rPr lang="de-DE" sz="1600" b="1" spc="-1" dirty="0" err="1"/>
              <a:t>texts</a:t>
            </a:r>
            <a:r>
              <a:rPr lang="de-DE" sz="1600" b="1" spc="-1" dirty="0"/>
              <a:t> </a:t>
            </a:r>
            <a:r>
              <a:rPr lang="de-DE" sz="1600" b="1" spc="-1" dirty="0" err="1"/>
              <a:t>are</a:t>
            </a:r>
            <a:r>
              <a:rPr lang="de-DE" sz="1600" b="1" spc="-1" dirty="0"/>
              <a:t> </a:t>
            </a:r>
            <a:r>
              <a:rPr lang="de-DE" sz="1600" b="1" spc="-1" dirty="0" err="1"/>
              <a:t>represented</a:t>
            </a:r>
            <a:r>
              <a:rPr lang="de-DE" sz="1600" b="1" spc="-1" dirty="0"/>
              <a:t> in </a:t>
            </a:r>
            <a:r>
              <a:rPr lang="de-DE" sz="1600" b="1" spc="-1" dirty="0" err="1"/>
              <a:t>computers</a:t>
            </a:r>
            <a:r>
              <a:rPr lang="de-DE" sz="1600" b="1" spc="-1" dirty="0"/>
              <a:t>:</a:t>
            </a:r>
            <a:r>
              <a:rPr lang="en-US" sz="1600" b="1" spc="-1" dirty="0">
                <a:solidFill>
                  <a:srgbClr val="000000"/>
                </a:solidFill>
              </a:rPr>
              <a:t> </a:t>
            </a:r>
            <a:r>
              <a:rPr lang="en-US" sz="1600" spc="-1" dirty="0">
                <a:solidFill>
                  <a:srgbClr val="000000"/>
                </a:solidFill>
              </a:rPr>
              <a:t>in binary form  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 </a:t>
            </a:r>
            <a:r>
              <a:rPr lang="en-US" sz="1600" spc="-1" dirty="0">
                <a:solidFill>
                  <a:srgbClr val="000000"/>
                </a:solidFill>
              </a:rPr>
              <a:t>“0”s and “1”s… </a:t>
            </a:r>
            <a:endParaRPr lang="en-US" sz="1600" b="1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rgbClr val="000000"/>
                </a:solidFill>
              </a:rPr>
              <a:t>Different text encoding standards: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ASCII: 7-bit character code 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 capable for encoding 2</a:t>
            </a:r>
            <a:r>
              <a:rPr lang="en-US" sz="1600" spc="-1" baseline="30000" dirty="0">
                <a:solidFill>
                  <a:srgbClr val="000000"/>
                </a:solidFill>
                <a:sym typeface="Wingdings" pitchFamily="2" charset="2"/>
              </a:rPr>
              <a:t>7 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= 128 characters</a:t>
            </a:r>
          </a:p>
          <a:p>
            <a:pPr marL="915120" lvl="4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See: 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  <a:hlinkClick r:id="rId2"/>
              </a:rPr>
              <a:t>https://www.ascii-code.com</a:t>
            </a:r>
            <a:endParaRPr lang="en-US" sz="1600" spc="-1" dirty="0">
              <a:solidFill>
                <a:srgbClr val="000000"/>
              </a:solidFill>
              <a:sym typeface="Wingdings" pitchFamily="2" charset="2"/>
            </a:endParaRPr>
          </a:p>
          <a:p>
            <a:pPr marL="915120" lvl="4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</p:txBody>
      </p:sp>
      <p:pic>
        <p:nvPicPr>
          <p:cNvPr id="14" name="Grafik 1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5A2E8A3-2A2C-5557-5523-A27A1BCC7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11" y="2277460"/>
            <a:ext cx="7772400" cy="247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5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Organizational 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Issues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688431"/>
            <a:ext cx="9347824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24000" marR="0" lvl="2" indent="-323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AD1"/>
              </a:buClr>
              <a:buSzTx/>
              <a:buFont typeface="Arial"/>
              <a:buChar char="−"/>
              <a:tabLst>
                <a:tab pos="0" algn="l"/>
              </a:tabLst>
              <a:defRPr/>
            </a:pPr>
            <a:endParaRPr lang="en-US" sz="1600" b="1" spc="-1" dirty="0">
              <a:solidFill>
                <a:srgbClr val="C00000"/>
              </a:solidFill>
            </a:endParaRPr>
          </a:p>
          <a:p>
            <a:pPr marL="324000" marR="0" lvl="2" indent="-323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AD1"/>
              </a:buClr>
              <a:buSzTx/>
              <a:buFont typeface="Arial"/>
              <a:buChar char="−"/>
              <a:tabLst>
                <a:tab pos="0" algn="l"/>
              </a:tabLst>
              <a:defRPr/>
            </a:pPr>
            <a:r>
              <a:rPr lang="en-US" sz="1600" b="1" spc="-1" dirty="0">
                <a:solidFill>
                  <a:srgbClr val="C00000"/>
                </a:solidFill>
              </a:rPr>
              <a:t>No lecture next week (Dec. 23, 2022)! 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r>
              <a:rPr lang="en-US" sz="1600" spc="-1" dirty="0">
                <a:solidFill>
                  <a:srgbClr val="000000"/>
                </a:solidFill>
              </a:rPr>
              <a:t>Information of the final project will be given available before the next session on Jan. 13, 2023.</a:t>
            </a:r>
          </a:p>
          <a:p>
            <a:pPr marL="457920" lvl="3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  <a:defRPr/>
            </a:pPr>
            <a:endParaRPr lang="en-US" sz="1600" strike="sngStrike" spc="-1" dirty="0">
              <a:solidFill>
                <a:srgbClr val="000000"/>
              </a:solidFill>
            </a:endParaRPr>
          </a:p>
          <a:p>
            <a:pPr marL="324000" marR="0" lvl="2" indent="-323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AD1"/>
              </a:buClr>
              <a:buSzTx/>
              <a:buFont typeface="Arial"/>
              <a:buChar char="−"/>
              <a:tabLst>
                <a:tab pos="0" algn="l"/>
              </a:tabLst>
              <a:defRPr/>
            </a:pPr>
            <a:r>
              <a:rPr lang="en-US" sz="1600" spc="-1" dirty="0">
                <a:solidFill>
                  <a:srgbClr val="000000"/>
                </a:solidFill>
              </a:rPr>
              <a:t>Please download the code for today’s session from ILIAS if you haven’t done it yet: We will use some files there during the session.</a:t>
            </a:r>
          </a:p>
        </p:txBody>
      </p:sp>
    </p:spTree>
    <p:extLst>
      <p:ext uri="{BB962C8B-B14F-4D97-AF65-F5344CB8AC3E}">
        <p14:creationId xmlns:p14="http://schemas.microsoft.com/office/powerpoint/2010/main" val="3387667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trike="noStrike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Internet Data: Text E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ncoding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795665"/>
            <a:ext cx="8495640" cy="45470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marR="0" lvl="2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AD1"/>
              </a:buClr>
              <a:buSzTx/>
              <a:tabLst>
                <a:tab pos="0" algn="l"/>
              </a:tabLst>
              <a:defRPr/>
            </a:pPr>
            <a:r>
              <a:rPr kumimoji="0" lang="en-US" sz="16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Different text encoding standards:</a:t>
            </a:r>
            <a:endParaRPr lang="en-US" sz="1600" b="1" spc="-1" dirty="0">
              <a:solidFill>
                <a:srgbClr val="000000"/>
              </a:solidFill>
            </a:endParaRPr>
          </a:p>
          <a:p>
            <a:pPr marL="324000" marR="0" lvl="2" indent="-323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AD1"/>
              </a:buClr>
              <a:buSzTx/>
              <a:buFont typeface="Arial"/>
              <a:buChar char="−"/>
              <a:tabLst>
                <a:tab pos="0" algn="l"/>
              </a:tabLst>
              <a:defRPr/>
            </a:pPr>
            <a:r>
              <a:rPr lang="en-US" sz="1600" spc="-1" dirty="0">
                <a:solidFill>
                  <a:srgbClr val="000000"/>
                </a:solidFill>
              </a:rPr>
              <a:t>UTF-8: 1 to 4 bytes are used for encoding each characters (1 byte = 8 bits)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endParaRPr lang="en-US" sz="1600" spc="-1" dirty="0">
              <a:solidFill>
                <a:srgbClr val="000000"/>
              </a:solidFill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endParaRPr lang="en-US" sz="1600" spc="-1" dirty="0">
              <a:solidFill>
                <a:srgbClr val="000000"/>
              </a:solidFill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endParaRPr lang="en-US" sz="1600" spc="-1" dirty="0">
              <a:solidFill>
                <a:srgbClr val="000000"/>
              </a:solidFill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endParaRPr lang="en-US" sz="1600" spc="-1" dirty="0">
              <a:solidFill>
                <a:srgbClr val="000000"/>
              </a:solidFill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endParaRPr lang="en-US" sz="1600" spc="-1" dirty="0">
              <a:solidFill>
                <a:srgbClr val="000000"/>
              </a:solidFill>
            </a:endParaRPr>
          </a:p>
          <a:p>
            <a:pPr marL="457920" lvl="3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  <a:defRPr/>
            </a:pPr>
            <a:endParaRPr lang="en-US" sz="1600" spc="-1" dirty="0">
              <a:solidFill>
                <a:srgbClr val="000000"/>
              </a:solidFill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r>
              <a:rPr lang="en-US" sz="1600" spc="-1" dirty="0">
                <a:solidFill>
                  <a:srgbClr val="000000"/>
                </a:solidFill>
              </a:rPr>
              <a:t>The highlighted parts mark the start of a multibyte-group</a:t>
            </a:r>
          </a:p>
          <a:p>
            <a:pPr marL="915120" lvl="4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  <a:defRPr/>
            </a:pPr>
            <a:r>
              <a:rPr lang="en-US" sz="1600" spc="-1" dirty="0">
                <a:solidFill>
                  <a:srgbClr val="000000"/>
                </a:solidFill>
              </a:rPr>
              <a:t>E.g., “110” indicates </a:t>
            </a:r>
            <a:r>
              <a:rPr lang="en-US" sz="1600" i="1" spc="-1" dirty="0">
                <a:solidFill>
                  <a:srgbClr val="000000"/>
                </a:solidFill>
              </a:rPr>
              <a:t>the following byte</a:t>
            </a:r>
            <a:r>
              <a:rPr lang="en-US" sz="1600" spc="-1" dirty="0">
                <a:solidFill>
                  <a:srgbClr val="000000"/>
                </a:solidFill>
              </a:rPr>
              <a:t> also belong to the same group, and these </a:t>
            </a:r>
            <a:r>
              <a:rPr lang="en-US" sz="1600" i="1" spc="-1" dirty="0">
                <a:solidFill>
                  <a:srgbClr val="000000"/>
                </a:solidFill>
              </a:rPr>
              <a:t>two</a:t>
            </a:r>
            <a:r>
              <a:rPr lang="en-US" sz="1600" spc="-1" dirty="0">
                <a:solidFill>
                  <a:srgbClr val="000000"/>
                </a:solidFill>
              </a:rPr>
              <a:t> bytes together represent one character;</a:t>
            </a:r>
          </a:p>
          <a:p>
            <a:pPr marL="915120" lvl="4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  <a:defRPr/>
            </a:pPr>
            <a:r>
              <a:rPr lang="en-US" sz="1600" spc="-1" dirty="0">
                <a:solidFill>
                  <a:srgbClr val="000000"/>
                </a:solidFill>
              </a:rPr>
              <a:t>“1110” indicates </a:t>
            </a:r>
            <a:r>
              <a:rPr lang="en-US" sz="1600" i="1" spc="-1" dirty="0">
                <a:solidFill>
                  <a:srgbClr val="000000"/>
                </a:solidFill>
              </a:rPr>
              <a:t>the following 2 bytes </a:t>
            </a:r>
            <a:r>
              <a:rPr lang="en-US" sz="1600" spc="-1" dirty="0">
                <a:solidFill>
                  <a:srgbClr val="000000"/>
                </a:solidFill>
              </a:rPr>
              <a:t>also belong to the same group, and these </a:t>
            </a:r>
            <a:r>
              <a:rPr lang="en-US" sz="1600" i="1" spc="-1" dirty="0">
                <a:solidFill>
                  <a:srgbClr val="000000"/>
                </a:solidFill>
              </a:rPr>
              <a:t>three </a:t>
            </a:r>
            <a:r>
              <a:rPr lang="en-US" sz="1600" spc="-1" dirty="0">
                <a:solidFill>
                  <a:srgbClr val="000000"/>
                </a:solidFill>
              </a:rPr>
              <a:t>bytes together represent one character;</a:t>
            </a:r>
          </a:p>
          <a:p>
            <a:pPr marL="781200" marR="0" lvl="3" indent="-323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AD1"/>
              </a:buClr>
              <a:buSzTx/>
              <a:buFont typeface="Arial"/>
              <a:buChar char="−"/>
              <a:tabLst>
                <a:tab pos="0" algn="l"/>
              </a:tabLst>
              <a:defRPr/>
            </a:pPr>
            <a:endParaRPr lang="en-US" sz="1600" spc="-1" dirty="0">
              <a:solidFill>
                <a:srgbClr val="000000"/>
              </a:solidFill>
              <a:sym typeface="Wingdings" pitchFamily="2" charset="2"/>
            </a:endParaRPr>
          </a:p>
          <a:p>
            <a:pPr marL="781200" marR="0" lvl="3" indent="-323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AD1"/>
              </a:buClr>
              <a:buSzTx/>
              <a:buFont typeface="Arial"/>
              <a:buChar char="−"/>
              <a:tabLst>
                <a:tab pos="0" algn="l"/>
              </a:tabLst>
              <a:defRPr/>
            </a:pP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UTF-8 is capable for encoding 1,112,064 characters</a:t>
            </a:r>
            <a:endParaRPr lang="en-US" sz="1600" spc="-1" dirty="0">
              <a:solidFill>
                <a:srgbClr val="0000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1A6739-DF8F-C226-0B7F-7D2986AB08A3}"/>
              </a:ext>
            </a:extLst>
          </p:cNvPr>
          <p:cNvSpPr txBox="1"/>
          <p:nvPr/>
        </p:nvSpPr>
        <p:spPr>
          <a:xfrm>
            <a:off x="6410658" y="2480017"/>
            <a:ext cx="1985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(Source: Hammond 2020)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D0821DD-277D-E0D5-A627-2562B977A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31" y="1465449"/>
            <a:ext cx="3912380" cy="136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01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trike="noStrike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Internet Data: Text E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ncoding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1035988"/>
            <a:ext cx="849564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de-DE" sz="1600" b="1" spc="-1" dirty="0" err="1"/>
              <a:t>Dealing</a:t>
            </a:r>
            <a:r>
              <a:rPr lang="de-DE" sz="1600" b="1" spc="-1" dirty="0"/>
              <a:t> </a:t>
            </a:r>
            <a:r>
              <a:rPr lang="de-DE" sz="1600" b="1" spc="-1" dirty="0" err="1"/>
              <a:t>with</a:t>
            </a:r>
            <a:r>
              <a:rPr lang="de-DE" sz="1600" b="1" spc="-1" dirty="0"/>
              <a:t> </a:t>
            </a:r>
            <a:r>
              <a:rPr lang="de-DE" sz="1600" b="1" spc="-1" dirty="0" err="1"/>
              <a:t>encodings</a:t>
            </a:r>
            <a:r>
              <a:rPr lang="de-DE" sz="1600" b="1" spc="-1" dirty="0"/>
              <a:t>: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Python is natively UTF-8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chemeClr val="accent1"/>
                </a:solidFill>
                <a:cs typeface="Courier New" panose="02070309020205020404" pitchFamily="49" charset="0"/>
                <a:sym typeface="Wingdings" pitchFamily="2" charset="2"/>
              </a:rPr>
              <a:t>      DEMO: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encoding.py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pc="-1" dirty="0">
                <a:solidFill>
                  <a:srgbClr val="000000"/>
                </a:solidFill>
              </a:rPr>
              <a:t>(Part 1-2)</a:t>
            </a:r>
            <a:endParaRPr lang="en-US" sz="1600" spc="-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Dealing with encodings other than UTF-8:  </a:t>
            </a:r>
            <a:endParaRPr lang="en-US" sz="1600" spc="-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</a:rPr>
              <a:t>Using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en-US" sz="1600" spc="-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</a:rPr>
              <a:t>, but set the argument 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 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</a:rPr>
              <a:t>as 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rb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</a:rPr>
              <a:t> (read bytes) or 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</a:rPr>
              <a:t> (write bytes) to read/write the file in bytes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Then encode/decode the bytes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  <a:cs typeface="Courier New" panose="02070309020205020404" pitchFamily="49" charset="0"/>
              <a:sym typeface="Wingdings" pitchFamily="2" charset="2"/>
            </a:endParaRPr>
          </a:p>
          <a:p>
            <a:pPr marL="457920" lvl="3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chemeClr val="accent1"/>
                </a:solidFill>
                <a:cs typeface="Courier New" panose="02070309020205020404" pitchFamily="49" charset="0"/>
                <a:sym typeface="Wingdings" pitchFamily="2" charset="2"/>
              </a:rPr>
              <a:t>DEMO: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internet_data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encoding.py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pc="-1" dirty="0">
                <a:solidFill>
                  <a:srgbClr val="000000"/>
                </a:solidFill>
              </a:rPr>
              <a:t>(Part 3)</a:t>
            </a:r>
            <a:endParaRPr lang="en-US" sz="1600" spc="-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920" lvl="3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00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trike="noStrike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Internet Data: Text E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ncoding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1224000"/>
            <a:ext cx="849564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de-DE" sz="1600" b="1" spc="-1" dirty="0" err="1"/>
              <a:t>Detect</a:t>
            </a:r>
            <a:r>
              <a:rPr lang="de-DE" sz="1600" b="1" spc="-1" dirty="0"/>
              <a:t> </a:t>
            </a:r>
            <a:r>
              <a:rPr lang="de-DE" sz="1600" b="1" spc="-1" dirty="0" err="1"/>
              <a:t>the</a:t>
            </a:r>
            <a:r>
              <a:rPr lang="de-DE" sz="1600" b="1" spc="-1" dirty="0"/>
              <a:t> </a:t>
            </a:r>
            <a:r>
              <a:rPr lang="de-DE" sz="1600" b="1" spc="-1" dirty="0" err="1"/>
              <a:t>encoding</a:t>
            </a:r>
            <a:r>
              <a:rPr lang="de-DE" sz="1600" b="1" spc="-1" dirty="0"/>
              <a:t> </a:t>
            </a:r>
            <a:r>
              <a:rPr lang="de-DE" sz="1600" b="1" spc="-1" dirty="0" err="1"/>
              <a:t>of</a:t>
            </a:r>
            <a:r>
              <a:rPr lang="de-DE" sz="1600" b="1" spc="-1" dirty="0"/>
              <a:t> a </a:t>
            </a:r>
            <a:r>
              <a:rPr lang="de-DE" sz="1600" b="1" spc="-1" dirty="0" err="1"/>
              <a:t>text</a:t>
            </a:r>
            <a:r>
              <a:rPr lang="de-DE" sz="1600" b="1" spc="-1" dirty="0"/>
              <a:t>: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Two Python modules can be used: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chardet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UnicodeDammit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pc="-1" dirty="0">
                <a:solidFill>
                  <a:srgbClr val="000000"/>
                </a:solidFill>
              </a:rPr>
              <a:t>from package 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bs4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chemeClr val="accent1"/>
                </a:solidFill>
                <a:cs typeface="Courier New" panose="02070309020205020404" pitchFamily="49" charset="0"/>
                <a:sym typeface="Wingdings" pitchFamily="2" charset="2"/>
              </a:rPr>
              <a:t>DEMO:</a:t>
            </a:r>
            <a:r>
              <a:rPr lang="en-US" sz="1600" spc="-1" dirty="0">
                <a:solidFill>
                  <a:srgbClr val="000000"/>
                </a:solidFill>
              </a:rPr>
              <a:t>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internet_data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encoding_detection.py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457920" lvl="3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523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2">
            <a:extLst>
              <a:ext uri="{FF2B5EF4-FFF2-40B4-BE49-F238E27FC236}">
                <a16:creationId xmlns:a16="http://schemas.microsoft.com/office/drawing/2014/main" id="{674EBE59-3044-C448-A673-9F4F3C2D475F}"/>
              </a:ext>
            </a:extLst>
          </p:cNvPr>
          <p:cNvSpPr/>
          <p:nvPr/>
        </p:nvSpPr>
        <p:spPr>
          <a:xfrm>
            <a:off x="324000" y="1142850"/>
            <a:ext cx="5712378" cy="23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82800" anchor="b">
            <a:noAutofit/>
          </a:bodyPr>
          <a:lstStyle/>
          <a:p>
            <a:pPr>
              <a:lnSpc>
                <a:spcPct val="105000"/>
              </a:lnSpc>
            </a:pPr>
            <a:r>
              <a:rPr lang="en-US" sz="2800" b="1" spc="-1" dirty="0">
                <a:solidFill>
                  <a:schemeClr val="accent1"/>
                </a:solidFill>
              </a:rPr>
              <a:t>No lecture next week</a:t>
            </a:r>
          </a:p>
          <a:p>
            <a:pPr>
              <a:lnSpc>
                <a:spcPct val="105000"/>
              </a:lnSpc>
            </a:pPr>
            <a:endParaRPr lang="en-US" sz="2800" b="1" spc="-1" dirty="0">
              <a:solidFill>
                <a:srgbClr val="000000"/>
              </a:solidFill>
            </a:endParaRPr>
          </a:p>
          <a:p>
            <a:pPr>
              <a:lnSpc>
                <a:spcPct val="105000"/>
              </a:lnSpc>
            </a:pPr>
            <a:r>
              <a:rPr lang="en-US" sz="2800" b="1" spc="-1" dirty="0">
                <a:solidFill>
                  <a:srgbClr val="000000"/>
                </a:solidFill>
              </a:rPr>
              <a:t>- A merry Christmas</a:t>
            </a:r>
          </a:p>
          <a:p>
            <a:pPr>
              <a:lnSpc>
                <a:spcPct val="105000"/>
              </a:lnSpc>
            </a:pPr>
            <a:r>
              <a:rPr lang="en-US" sz="2800" b="1" spc="-1" dirty="0">
                <a:solidFill>
                  <a:srgbClr val="000000"/>
                </a:solidFill>
              </a:rPr>
              <a:t>and a happy new year!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8B94EA6-0B96-A74D-A4F4-0FBBD01CC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410" y="595082"/>
            <a:ext cx="4255406" cy="45162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3999" y="404640"/>
            <a:ext cx="8924503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Content 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for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Today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3999" y="945601"/>
            <a:ext cx="9270669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File input/output 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Handling data from internet (specifically: HTML-files)</a:t>
            </a:r>
            <a:endParaRPr lang="en-US" sz="1600" spc="-1" dirty="0">
              <a:solidFill>
                <a:schemeClr val="bg1">
                  <a:lumMod val="50000"/>
                </a:schemeClr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>
                <a:solidFill>
                  <a:schemeClr val="bg1">
                    <a:lumMod val="50000"/>
                  </a:schemeClr>
                </a:solidFill>
              </a:rPr>
              <a:t>      For </a:t>
            </a:r>
            <a:r>
              <a:rPr lang="en-US" sz="1600" spc="-1" dirty="0">
                <a:solidFill>
                  <a:schemeClr val="bg1">
                    <a:lumMod val="50000"/>
                  </a:schemeClr>
                </a:solidFill>
              </a:rPr>
              <a:t>self-learning: </a:t>
            </a:r>
            <a:r>
              <a:rPr lang="en-US" sz="1600" spc="-1">
                <a:solidFill>
                  <a:schemeClr val="bg1">
                    <a:lumMod val="50000"/>
                  </a:schemeClr>
                </a:solidFill>
              </a:rPr>
              <a:t>Hammond (2020), </a:t>
            </a:r>
            <a:r>
              <a:rPr lang="en-US" sz="1600" spc="-1" dirty="0">
                <a:solidFill>
                  <a:schemeClr val="bg1">
                    <a:lumMod val="50000"/>
                  </a:schemeClr>
                </a:solidFill>
              </a:rPr>
              <a:t>Chapter 8.8 – How to build a simple </a:t>
            </a:r>
            <a:r>
              <a:rPr lang="en-US" sz="1600" spc="-1">
                <a:solidFill>
                  <a:schemeClr val="bg1">
                    <a:lumMod val="50000"/>
                  </a:schemeClr>
                </a:solidFill>
              </a:rPr>
              <a:t>web crawler</a:t>
            </a:r>
            <a:endParaRPr lang="en-US" sz="1600" spc="-1" dirty="0">
              <a:solidFill>
                <a:schemeClr val="bg1">
                  <a:lumMod val="50000"/>
                </a:schemeClr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trike="sngStrike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8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2915736" y="2451296"/>
            <a:ext cx="4333344" cy="6745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  <a:tabLst>
                <a:tab pos="0" algn="l"/>
              </a:tabLst>
            </a:pPr>
            <a:r>
              <a:rPr lang="de-DE" sz="4000" b="1" spc="-1" dirty="0">
                <a:solidFill>
                  <a:srgbClr val="009AD1"/>
                </a:solidFill>
                <a:latin typeface="Arial"/>
              </a:rPr>
              <a:t>File Input/Output</a:t>
            </a:r>
          </a:p>
        </p:txBody>
      </p:sp>
    </p:spTree>
    <p:extLst>
      <p:ext uri="{BB962C8B-B14F-4D97-AF65-F5344CB8AC3E}">
        <p14:creationId xmlns:p14="http://schemas.microsoft.com/office/powerpoint/2010/main" val="395793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File I/O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993546"/>
            <a:ext cx="849564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de-DE" sz="1600" b="1" spc="-1" dirty="0"/>
              <a:t>File I/O (</a:t>
            </a:r>
            <a:r>
              <a:rPr lang="de-DE" sz="1600" b="1" spc="-1" dirty="0" err="1"/>
              <a:t>reading</a:t>
            </a:r>
            <a:r>
              <a:rPr lang="de-DE" sz="1600" b="1" spc="-1" dirty="0"/>
              <a:t> in </a:t>
            </a:r>
            <a:r>
              <a:rPr lang="de-DE" sz="1600" b="1" spc="-1" dirty="0" err="1"/>
              <a:t>files</a:t>
            </a:r>
            <a:r>
              <a:rPr lang="de-DE" sz="1600" b="1" spc="-1" dirty="0"/>
              <a:t> / </a:t>
            </a:r>
            <a:r>
              <a:rPr lang="de-DE" sz="1600" b="1" spc="-1" dirty="0" err="1"/>
              <a:t>writing</a:t>
            </a:r>
            <a:r>
              <a:rPr lang="de-DE" sz="1600" b="1" spc="-1" dirty="0"/>
              <a:t> </a:t>
            </a:r>
            <a:r>
              <a:rPr lang="de-DE" sz="1600" b="1" spc="-1" dirty="0" err="1"/>
              <a:t>files</a:t>
            </a:r>
            <a:r>
              <a:rPr lang="de-DE" sz="1600" b="1" spc="-1" dirty="0"/>
              <a:t>)</a:t>
            </a:r>
            <a:r>
              <a:rPr lang="en-US" sz="1600" b="1" spc="-1" dirty="0"/>
              <a:t>: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The basic logic: 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       create a </a:t>
            </a:r>
            <a:r>
              <a:rPr lang="en-US" sz="1600" i="1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stream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 to a file  read from / write to the stream  close the stream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i="1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Stream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: A stream represents an input source or an output destination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  <a:cs typeface="Courier New" panose="02070309020205020404" pitchFamily="49" charset="0"/>
              <a:sym typeface="Wingdings" pitchFamily="2" charset="2"/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b="1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Read in files: 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Two different ways</a:t>
            </a:r>
          </a:p>
          <a:p>
            <a:pPr marL="457920" lvl="3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1) Read in a whole file</a:t>
            </a:r>
          </a:p>
          <a:p>
            <a:pPr marL="457920" lvl="3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2) Read in a file line by line</a:t>
            </a:r>
          </a:p>
          <a:p>
            <a:pPr marL="457920" lvl="3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  <a:cs typeface="Courier New" panose="02070309020205020404" pitchFamily="49" charset="0"/>
              <a:sym typeface="Wingdings" pitchFamily="2" charset="2"/>
            </a:endParaRPr>
          </a:p>
          <a:p>
            <a:pPr marL="457920" lvl="3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chemeClr val="accent1"/>
                </a:solidFill>
                <a:cs typeface="Courier New" panose="02070309020205020404" pitchFamily="49" charset="0"/>
                <a:sym typeface="Wingdings" pitchFamily="2" charset="2"/>
              </a:rPr>
              <a:t>DEMO: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file_io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input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.py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b="1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Write files: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 </a:t>
            </a:r>
          </a:p>
          <a:p>
            <a:pPr marL="457920" lvl="3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chemeClr val="accent1"/>
                </a:solidFill>
                <a:cs typeface="Courier New" panose="02070309020205020404" pitchFamily="49" charset="0"/>
                <a:sym typeface="Wingdings" pitchFamily="2" charset="2"/>
              </a:rPr>
              <a:t>DEMO: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file_io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output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.py</a:t>
            </a:r>
            <a:endParaRPr lang="en-US" sz="1600" spc="-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70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30FF382-89D2-F54C-8010-5245DAD0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1" y="2964853"/>
            <a:ext cx="5020868" cy="45810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6908D9B-CD15-0541-8A1C-4DA141180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03" y="2031685"/>
            <a:ext cx="4870766" cy="483622"/>
          </a:xfrm>
          <a:prstGeom prst="rect">
            <a:avLst/>
          </a:prstGeom>
        </p:spPr>
      </p:pic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File I/O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889470"/>
            <a:ext cx="8495640" cy="14076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We have used the function 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open()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 for file I/O.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</a:t>
            </a: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 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cs typeface="Courier New" panose="02070309020205020404" pitchFamily="49" charset="0"/>
                <a:sym typeface="Wingdings" pitchFamily="2" charset="2"/>
              </a:rPr>
              <a:t>Summary: Arguments of 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open()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open(</a:t>
            </a:r>
            <a:r>
              <a:rPr lang="en-US" sz="1600" b="1" spc="-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mode='r'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8B7AB24-14AC-E941-8309-83183D8750AE}"/>
              </a:ext>
            </a:extLst>
          </p:cNvPr>
          <p:cNvSpPr/>
          <p:nvPr/>
        </p:nvSpPr>
        <p:spPr>
          <a:xfrm>
            <a:off x="4789675" y="1920682"/>
            <a:ext cx="550921" cy="15808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999C63-BC42-7440-ABE8-7091D6322D9E}"/>
              </a:ext>
            </a:extLst>
          </p:cNvPr>
          <p:cNvSpPr txBox="1"/>
          <p:nvPr/>
        </p:nvSpPr>
        <p:spPr>
          <a:xfrm>
            <a:off x="2079866" y="3690917"/>
            <a:ext cx="356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file: </a:t>
            </a:r>
            <a:r>
              <a:rPr lang="en-US" b="1" spc="-1" dirty="0">
                <a:solidFill>
                  <a:srgbClr val="7030A0"/>
                </a:solidFill>
                <a:cs typeface="Courier New" panose="02070309020205020404" pitchFamily="49" charset="0"/>
              </a:rPr>
              <a:t>REQUIRED </a:t>
            </a:r>
            <a:r>
              <a:rPr lang="en-US" spc="-1" dirty="0">
                <a:solidFill>
                  <a:srgbClr val="7030A0"/>
                </a:solidFill>
                <a:cs typeface="Courier New" panose="02070309020205020404" pitchFamily="49" charset="0"/>
              </a:rPr>
              <a:t>argument.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It specifies path of the file.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85467D0-E788-7740-BF6C-CC17B78D123D}"/>
              </a:ext>
            </a:extLst>
          </p:cNvPr>
          <p:cNvSpPr/>
          <p:nvPr/>
        </p:nvSpPr>
        <p:spPr>
          <a:xfrm>
            <a:off x="2682134" y="1918269"/>
            <a:ext cx="2020369" cy="158321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30AB9C-E647-8A4D-8CB8-FE54C87C844F}"/>
              </a:ext>
            </a:extLst>
          </p:cNvPr>
          <p:cNvSpPr txBox="1"/>
          <p:nvPr/>
        </p:nvSpPr>
        <p:spPr>
          <a:xfrm>
            <a:off x="5709146" y="2024155"/>
            <a:ext cx="4208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b="1" dirty="0">
                <a:solidFill>
                  <a:srgbClr val="00B050"/>
                </a:solidFill>
              </a:rPr>
              <a:t>OPTIONAL</a:t>
            </a:r>
            <a:r>
              <a:rPr lang="en-US" dirty="0">
                <a:solidFill>
                  <a:srgbClr val="00B050"/>
                </a:solidFill>
              </a:rPr>
              <a:t> argument</a:t>
            </a:r>
          </a:p>
          <a:p>
            <a:r>
              <a:rPr lang="en-US" dirty="0">
                <a:solidFill>
                  <a:srgbClr val="00B050"/>
                </a:solidFill>
              </a:rPr>
              <a:t>‘w’ = writing</a:t>
            </a:r>
          </a:p>
          <a:p>
            <a:r>
              <a:rPr lang="en-US" dirty="0">
                <a:solidFill>
                  <a:srgbClr val="00B050"/>
                </a:solidFill>
              </a:rPr>
              <a:t>‘r’ = reading </a:t>
            </a:r>
            <a:r>
              <a:rPr lang="en-US" dirty="0"/>
              <a:t>(default value)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…</a:t>
            </a:r>
          </a:p>
          <a:p>
            <a:r>
              <a:rPr lang="en-US" dirty="0"/>
              <a:t>(see Python documentation </a:t>
            </a:r>
            <a:r>
              <a:rPr lang="en-US" dirty="0">
                <a:hlinkClick r:id="rId4"/>
              </a:rPr>
              <a:t>[HERE]</a:t>
            </a:r>
            <a:endParaRPr lang="en-US" dirty="0"/>
          </a:p>
          <a:p>
            <a:r>
              <a:rPr lang="en-US" dirty="0"/>
              <a:t>for many more options)  </a:t>
            </a:r>
          </a:p>
        </p:txBody>
      </p:sp>
    </p:spTree>
    <p:extLst>
      <p:ext uri="{BB962C8B-B14F-4D97-AF65-F5344CB8AC3E}">
        <p14:creationId xmlns:p14="http://schemas.microsoft.com/office/powerpoint/2010/main" val="311983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File I/O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1224000"/>
            <a:ext cx="8495640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File overwriting: This happens when giving the file the same name as an existing file in the same directory </a:t>
            </a:r>
            <a:r>
              <a:rPr lang="en-US" sz="1600" b="1" spc="-1" dirty="0">
                <a:solidFill>
                  <a:srgbClr val="C00000"/>
                </a:solidFill>
              </a:rPr>
              <a:t>(DANGEROUS!)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b="1" spc="-1" dirty="0">
                <a:solidFill>
                  <a:schemeClr val="accent1"/>
                </a:solidFill>
                <a:cs typeface="Courier New" panose="02070309020205020404" pitchFamily="49" charset="0"/>
                <a:sym typeface="Wingdings" pitchFamily="2" charset="2"/>
              </a:rPr>
              <a:t>      DEMO: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file_io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overwrite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.py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 NEVER </a:t>
            </a:r>
            <a:r>
              <a:rPr lang="en-US" sz="1600" spc="-1" dirty="0">
                <a:solidFill>
                  <a:srgbClr val="000000"/>
                </a:solidFill>
              </a:rPr>
              <a:t>use important files for learning or experimenting! You can accidentally overwrite important data.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Instead: create copies and play with them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b="1" spc="-1" dirty="0">
                <a:solidFill>
                  <a:srgbClr val="00B050"/>
                </a:solidFill>
                <a:sym typeface="Wingdings" pitchFamily="2" charset="2"/>
              </a:rPr>
              <a:t>The safest way</a:t>
            </a: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: create a new directory as your “playground”</a:t>
            </a: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62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Conducting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Large-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Scale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Text Analysis 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using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File I/O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4000" y="1082754"/>
            <a:ext cx="9228878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File I/O allows us to conduct analyses on large documents. In what follows, we will see a real-life case:</a:t>
            </a:r>
          </a:p>
          <a:p>
            <a:pPr marL="324000" lvl="2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We will work with the file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file_io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alice.txt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pc="-1" dirty="0">
                <a:solidFill>
                  <a:srgbClr val="000000"/>
                </a:solidFill>
              </a:rPr>
              <a:t>from ILIAS.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de-DE" sz="1600" b="1" spc="-1" dirty="0">
                <a:solidFill>
                  <a:schemeClr val="accent1"/>
                </a:solidFill>
              </a:rPr>
              <a:t>Hands-On 1</a:t>
            </a:r>
            <a:r>
              <a:rPr lang="en-US" sz="1600" b="1" spc="-1" dirty="0">
                <a:solidFill>
                  <a:schemeClr val="accent1"/>
                </a:solidFill>
              </a:rPr>
              <a:t>: 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Write a program to…</a:t>
            </a:r>
          </a:p>
          <a:p>
            <a:pPr marL="343620" lvl="2" indent="-342900">
              <a:lnSpc>
                <a:spcPct val="110000"/>
              </a:lnSpc>
              <a:buClr>
                <a:srgbClr val="009AD1"/>
              </a:buClr>
              <a:buAutoNum type="arabicParenR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read in the file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alice.txt</a:t>
            </a:r>
            <a:r>
              <a:rPr lang="en-US" sz="1600" spc="-1" dirty="0">
                <a:solidFill>
                  <a:srgbClr val="000000"/>
                </a:solidFill>
              </a:rPr>
              <a:t>.</a:t>
            </a:r>
          </a:p>
          <a:p>
            <a:pPr marL="343620" lvl="2" indent="-342900">
              <a:lnSpc>
                <a:spcPct val="110000"/>
              </a:lnSpc>
              <a:buClr>
                <a:srgbClr val="009AD1"/>
              </a:buClr>
              <a:buAutoNum type="arabicParenR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count how many lines the file has, and then print out the result. The result should be 5685.</a:t>
            </a:r>
          </a:p>
          <a:p>
            <a:pPr marL="343620" lvl="2" indent="-342900">
              <a:lnSpc>
                <a:spcPct val="110000"/>
              </a:lnSpc>
              <a:buClr>
                <a:srgbClr val="009AD1"/>
              </a:buClr>
              <a:buAutoNum type="arabicParenR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</a:rPr>
              <a:t>store all lines in a list named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all_lines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spc="-1" dirty="0">
                <a:solidFill>
                  <a:srgbClr val="000000"/>
                </a:solidFill>
              </a:rPr>
              <a:t> Then print out the first 100 lines in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all_lines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spc="-1" dirty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2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CustomShape 1"/>
          <p:cNvSpPr/>
          <p:nvPr/>
        </p:nvSpPr>
        <p:spPr>
          <a:xfrm>
            <a:off x="324000" y="404640"/>
            <a:ext cx="6334920" cy="79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95000"/>
              </a:lnSpc>
            </a:pP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Conducting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Large-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Scale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Text Analysis </a:t>
            </a:r>
            <a:r>
              <a:rPr lang="de-DE" sz="2000" b="1" u="sng" spc="-1" dirty="0" err="1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using</a:t>
            </a:r>
            <a:r>
              <a:rPr lang="de-DE" sz="2000" b="1" u="sng" spc="-1" dirty="0">
                <a:solidFill>
                  <a:srgbClr val="000000"/>
                </a:solidFill>
                <a:uFill>
                  <a:solidFill>
                    <a:srgbClr val="009AD1"/>
                  </a:solidFill>
                </a:uFill>
                <a:latin typeface="Arial"/>
              </a:rPr>
              <a:t> File I/O</a:t>
            </a:r>
            <a:endParaRPr lang="de-DE" sz="2000" b="0" strike="noStrike" spc="-1" dirty="0">
              <a:latin typeface="Arial"/>
            </a:endParaRPr>
          </a:p>
        </p:txBody>
      </p:sp>
      <p:sp>
        <p:nvSpPr>
          <p:cNvPr id="575" name="CustomShape 2"/>
          <p:cNvSpPr/>
          <p:nvPr/>
        </p:nvSpPr>
        <p:spPr>
          <a:xfrm>
            <a:off x="323999" y="852300"/>
            <a:ext cx="9258615" cy="374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24000" marR="0" lvl="2" indent="-323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9AD1"/>
              </a:buClr>
              <a:buSzTx/>
              <a:buFont typeface="Arial"/>
              <a:buChar char="−"/>
              <a:tabLst>
                <a:tab pos="0" algn="l"/>
              </a:tabLst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rPr>
              <a:t>Now we have read in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alice.txt</a:t>
            </a:r>
            <a:r>
              <a:rPr lang="en-US" sz="1600" spc="-1" dirty="0"/>
              <a:t>. As a next step, we will inspect 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alice.txt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spc="-1" dirty="0"/>
              <a:t>further and tackle a pseudo-research-question: 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chemeClr val="accent2"/>
                </a:solidFill>
              </a:rPr>
              <a:t>              </a:t>
            </a:r>
            <a:r>
              <a:rPr lang="en-US" sz="1600" spc="-1" dirty="0">
                <a:solidFill>
                  <a:schemeClr val="accent1"/>
                </a:solidFill>
              </a:rPr>
              <a:t>In </a:t>
            </a:r>
            <a:r>
              <a:rPr lang="en-US" sz="1600" spc="-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alice.txt</a:t>
            </a:r>
            <a:r>
              <a:rPr lang="en-US" sz="1600" spc="-1" dirty="0">
                <a:solidFill>
                  <a:schemeClr val="accent1"/>
                </a:solidFill>
              </a:rPr>
              <a:t>, is there a correlation between word length and word frequency? 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200" spc="-1" dirty="0">
                <a:solidFill>
                  <a:srgbClr val="000000"/>
                </a:solidFill>
              </a:rPr>
              <a:t>                   (It’s generally believed that more frequent words are shorter than less frequent words.) 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</a:endParaRPr>
          </a:p>
          <a:p>
            <a:pPr marL="286470" lvl="2" indent="-285750">
              <a:lnSpc>
                <a:spcPct val="110000"/>
              </a:lnSpc>
              <a:buClr>
                <a:srgbClr val="009AD1"/>
              </a:buClr>
              <a:buFont typeface="Wingdings" pitchFamily="2" charset="2"/>
              <a:buChar char="à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For doing this, we need two things: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r>
              <a:rPr lang="en-US" sz="1600" spc="-1" dirty="0">
                <a:solidFill>
                  <a:srgbClr val="000000"/>
                </a:solidFill>
                <a:latin typeface="Arial"/>
              </a:rPr>
              <a:t>The length of each word</a:t>
            </a:r>
            <a:endParaRPr lang="en-US" sz="1600" spc="-1" dirty="0">
              <a:solidFill>
                <a:prstClr val="black"/>
              </a:solidFill>
              <a:latin typeface="Arial"/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r>
              <a:rPr lang="en-US" sz="1600" spc="-1" dirty="0">
                <a:solidFill>
                  <a:prstClr val="black"/>
                </a:solidFill>
                <a:latin typeface="Arial"/>
              </a:rPr>
              <a:t>The frequency of each length</a:t>
            </a: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endParaRPr lang="en-US" sz="1600" spc="-1" dirty="0">
              <a:solidFill>
                <a:prstClr val="black"/>
              </a:solidFill>
              <a:latin typeface="Arial"/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endParaRPr kumimoji="0" lang="en-US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endParaRPr lang="en-US" sz="1600" spc="-1" dirty="0">
              <a:solidFill>
                <a:prstClr val="black"/>
              </a:solidFill>
              <a:latin typeface="Arial"/>
            </a:endParaRPr>
          </a:p>
          <a:p>
            <a:pPr marL="781200" lvl="3" indent="-323280">
              <a:lnSpc>
                <a:spcPct val="110000"/>
              </a:lnSpc>
              <a:buClr>
                <a:srgbClr val="009AD1"/>
              </a:buClr>
              <a:buFont typeface="Arial"/>
              <a:buChar char="−"/>
              <a:tabLst>
                <a:tab pos="0" algn="l"/>
              </a:tabLst>
              <a:defRPr/>
            </a:pPr>
            <a:r>
              <a:rPr kumimoji="0" lang="en-US" sz="16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rPr>
              <a:t>We won’t calculate the correlation today, but we will see how to get the data ready for this aim.  </a:t>
            </a:r>
            <a:endParaRPr lang="en-US" sz="1600" spc="-1" dirty="0">
              <a:solidFill>
                <a:srgbClr val="000000"/>
              </a:solidFill>
              <a:sym typeface="Wingdings" pitchFamily="2" charset="2"/>
            </a:endParaRP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endParaRPr lang="en-US" sz="1600" spc="-1" dirty="0">
              <a:solidFill>
                <a:srgbClr val="000000"/>
              </a:solidFill>
              <a:sym typeface="Wingdings" pitchFamily="2" charset="2"/>
            </a:endParaRPr>
          </a:p>
          <a:p>
            <a:pPr marL="286470" lvl="2" indent="-285750">
              <a:lnSpc>
                <a:spcPct val="110000"/>
              </a:lnSpc>
              <a:buClr>
                <a:srgbClr val="009AD1"/>
              </a:buClr>
              <a:buFont typeface="Wingdings" pitchFamily="2" charset="2"/>
              <a:buChar char="à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To this end, we can build a length-frequency dictionary which looks roughly like the follows:</a:t>
            </a:r>
          </a:p>
          <a:p>
            <a:pPr marL="720" lvl="2">
              <a:lnSpc>
                <a:spcPct val="110000"/>
              </a:lnSpc>
              <a:buClr>
                <a:srgbClr val="009AD1"/>
              </a:buClr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sym typeface="Wingdings" pitchFamily="2" charset="2"/>
              </a:rPr>
              <a:t>	</a:t>
            </a:r>
            <a:r>
              <a:rPr lang="en-US" sz="1600" spc="-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length_freq_dict</a:t>
            </a:r>
            <a:r>
              <a:rPr lang="en-US" sz="1600" spc="-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 = {1: 19, 2: 40, 3: 37, 4: 36, 5: 30, …}</a:t>
            </a:r>
            <a:endParaRPr lang="en-US" sz="1600" spc="-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tabLst>
                <a:tab pos="0" algn="l"/>
              </a:tabLst>
            </a:pPr>
            <a:endParaRPr lang="en-US" sz="1600" b="1" spc="-1" dirty="0">
              <a:solidFill>
                <a:srgbClr val="000000"/>
              </a:solidFill>
            </a:endParaRPr>
          </a:p>
        </p:txBody>
      </p:sp>
      <p:pic>
        <p:nvPicPr>
          <p:cNvPr id="34" name="Grafik 33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414CE747-16BB-5FCC-DE92-D3B32DAFF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76" y="2017530"/>
            <a:ext cx="3108044" cy="17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59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1695</Words>
  <Application>Microsoft Macintosh PowerPoint</Application>
  <PresentationFormat>Benutzerdefiniert</PresentationFormat>
  <Paragraphs>197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29" baseType="lpstr">
      <vt:lpstr>Arial</vt:lpstr>
      <vt:lpstr>Courier New</vt:lpstr>
      <vt:lpstr>Symbol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Qi Yu</dc:creator>
  <dc:description>Vorlage Praesentation – Office 2010;_x005f_x000d_
Version 010;_x005f_x000d_
2015-03-03;</dc:description>
  <cp:lastModifiedBy>Qi Yu</cp:lastModifiedBy>
  <cp:revision>947</cp:revision>
  <dcterms:created xsi:type="dcterms:W3CDTF">2021-11-19T08:48:43Z</dcterms:created>
  <dcterms:modified xsi:type="dcterms:W3CDTF">2022-12-16T10:00:42Z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Bearbeiter">
    <vt:lpwstr>gadamovich | office implementation</vt:lpwstr>
  </property>
  <property fmtid="{D5CDD505-2E9C-101B-9397-08002B2CF9AE}" pid="4" name="Company">
    <vt:lpwstr>Universitaet Konstanz - Zentrale Verwaltung</vt:lpwstr>
  </property>
  <property fmtid="{D5CDD505-2E9C-101B-9397-08002B2CF9AE}" pid="5" name="Erstellt am">
    <vt:lpwstr>10.10.2014</vt:lpwstr>
  </property>
  <property fmtid="{D5CDD505-2E9C-101B-9397-08002B2CF9AE}" pid="6" name="Erstellt von">
    <vt:lpwstr>STRICHPUNKT</vt:lpwstr>
  </property>
  <property fmtid="{D5CDD505-2E9C-101B-9397-08002B2CF9AE}" pid="7" name="HiddenSlides">
    <vt:i4>0</vt:i4>
  </property>
  <property fmtid="{D5CDD505-2E9C-101B-9397-08002B2CF9AE}" pid="8" name="HyperlinksChanged">
    <vt:bool>false</vt:bool>
  </property>
  <property fmtid="{D5CDD505-2E9C-101B-9397-08002B2CF9AE}" pid="9" name="LinksUpToDate">
    <vt:bool>false</vt:bool>
  </property>
  <property fmtid="{D5CDD505-2E9C-101B-9397-08002B2CF9AE}" pid="10" name="MMClips">
    <vt:i4>0</vt:i4>
  </property>
  <property fmtid="{D5CDD505-2E9C-101B-9397-08002B2CF9AE}" pid="11" name="Notes">
    <vt:i4>0</vt:i4>
  </property>
  <property fmtid="{D5CDD505-2E9C-101B-9397-08002B2CF9AE}" pid="12" name="PresentationFormat">
    <vt:lpwstr>Bildschirmpräsentation (4:3)</vt:lpwstr>
  </property>
  <property fmtid="{D5CDD505-2E9C-101B-9397-08002B2CF9AE}" pid="13" name="ScaleCrop">
    <vt:bool>false</vt:bool>
  </property>
  <property fmtid="{D5CDD505-2E9C-101B-9397-08002B2CF9AE}" pid="14" name="ShareDoc">
    <vt:bool>false</vt:bool>
  </property>
  <property fmtid="{D5CDD505-2E9C-101B-9397-08002B2CF9AE}" pid="15" name="Slides">
    <vt:i4>17</vt:i4>
  </property>
  <property fmtid="{D5CDD505-2E9C-101B-9397-08002B2CF9AE}" pid="16" name="Version">
    <vt:lpwstr>010</vt:lpwstr>
  </property>
  <property fmtid="{D5CDD505-2E9C-101B-9397-08002B2CF9AE}" pid="17" name="Version vom">
    <vt:lpwstr>03.03.2015</vt:lpwstr>
  </property>
</Properties>
</file>